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27" r:id="rId2"/>
    <p:sldId id="328" r:id="rId3"/>
    <p:sldId id="329" r:id="rId4"/>
    <p:sldId id="331" r:id="rId5"/>
    <p:sldId id="2103813244" r:id="rId6"/>
    <p:sldId id="334" r:id="rId7"/>
    <p:sldId id="336" r:id="rId8"/>
    <p:sldId id="2103813245" r:id="rId9"/>
    <p:sldId id="335" r:id="rId10"/>
    <p:sldId id="330" r:id="rId11"/>
    <p:sldId id="33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79012"/>
  </p:normalViewPr>
  <p:slideViewPr>
    <p:cSldViewPr snapToGrid="0" snapToObjects="1">
      <p:cViewPr varScale="1">
        <p:scale>
          <a:sx n="58" d="100"/>
          <a:sy n="58" d="100"/>
        </p:scale>
        <p:origin x="224" y="8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6/8/21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09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06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2021-06-08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2021-06-08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2021-06-08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2021-06-08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2021-06-08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2021-06-08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2021-06-08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2021-06-08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2021-06-08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2021-06-08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2021-06-08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Wo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lickr.com/photos/intelfreepress/6948764580/sizes/o/in/photostrea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3c/wot-usecases" TargetMode="External"/><Relationship Id="rId3" Type="http://schemas.openxmlformats.org/officeDocument/2006/relationships/hyperlink" Target="https://github.com/w3c/wot-thing-description/" TargetMode="External"/><Relationship Id="rId7" Type="http://schemas.openxmlformats.org/officeDocument/2006/relationships/hyperlink" Target="https://github.com/w3c/wot-scripting-api/" TargetMode="External"/><Relationship Id="rId2" Type="http://schemas.openxmlformats.org/officeDocument/2006/relationships/hyperlink" Target="https://github.com/w3c/wot-architectu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3c/wot-binding-templates/" TargetMode="External"/><Relationship Id="rId5" Type="http://schemas.openxmlformats.org/officeDocument/2006/relationships/hyperlink" Target="https://github.com/w3c/wot-profile" TargetMode="External"/><Relationship Id="rId4" Type="http://schemas.openxmlformats.org/officeDocument/2006/relationships/hyperlink" Target="https://github.com/w3c/wot-discovery" TargetMode="External"/><Relationship Id="rId9" Type="http://schemas.openxmlformats.org/officeDocument/2006/relationships/hyperlink" Target="https://www.w3.org/Wo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742" y="3429000"/>
            <a:ext cx="10950515" cy="1470025"/>
          </a:xfrm>
        </p:spPr>
        <p:txBody>
          <a:bodyPr/>
          <a:lstStyle/>
          <a:p>
            <a:r>
              <a:rPr lang="en-US" dirty="0"/>
              <a:t>Web of Things in the </a:t>
            </a:r>
            <a:br>
              <a:rPr lang="en-US" dirty="0"/>
            </a:br>
            <a:r>
              <a:rPr lang="en-US" dirty="0"/>
              <a:t>Smart City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50933"/>
            <a:ext cx="9144000" cy="993423"/>
          </a:xfrm>
        </p:spPr>
        <p:txBody>
          <a:bodyPr/>
          <a:lstStyle/>
          <a:p>
            <a:r>
              <a:rPr lang="en-US" dirty="0"/>
              <a:t>Michael McCool</a:t>
            </a:r>
          </a:p>
          <a:p>
            <a:r>
              <a:rPr lang="en-US" dirty="0"/>
              <a:t>June 2021</a:t>
            </a:r>
          </a:p>
        </p:txBody>
      </p:sp>
    </p:spTree>
    <p:extLst>
      <p:ext uri="{BB962C8B-B14F-4D97-AF65-F5344CB8AC3E}">
        <p14:creationId xmlns:p14="http://schemas.microsoft.com/office/powerpoint/2010/main" val="355182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9" y="148777"/>
            <a:ext cx="10972800" cy="1158240"/>
          </a:xfrm>
        </p:spPr>
        <p:txBody>
          <a:bodyPr/>
          <a:lstStyle/>
          <a:p>
            <a:pPr marL="456945"/>
            <a:r>
              <a:rPr lang="en-US" sz="4797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WoT</a:t>
            </a:r>
            <a:r>
              <a:rPr lang="en-US" sz="4797" dirty="0">
                <a:ea typeface="Intel Clear Pro" panose="020B0804020202060201" pitchFamily="34" charset="0"/>
                <a:cs typeface="Intel Clear Pro" panose="020B0804020202060201" pitchFamily="34" charset="0"/>
              </a:rPr>
              <a:t> 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79" y="1670398"/>
            <a:ext cx="5039680" cy="400209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794359" y="1117641"/>
            <a:ext cx="4318231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Node-RED/node-gen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6664036" y="807708"/>
            <a:ext cx="5276750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node-wot/Scripting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719558" y="1335100"/>
            <a:ext cx="4678084" cy="5258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9" dirty="0" err="1"/>
              <a:t>WoTHelpers.fetch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</a:t>
            </a:r>
            <a:r>
              <a:rPr lang="en-US" sz="1049" dirty="0" err="1">
                <a:solidFill>
                  <a:srgbClr val="0000FF"/>
                </a:solidFill>
              </a:rPr>
              <a:t>coap</a:t>
            </a:r>
            <a:r>
              <a:rPr lang="en-US" sz="1049" dirty="0">
                <a:solidFill>
                  <a:srgbClr val="0000FF"/>
                </a:solidFill>
              </a:rPr>
              <a:t>://localhost:5683/counter" </a:t>
            </a:r>
            <a:r>
              <a:rPr lang="en-US" sz="1049" dirty="0"/>
              <a:t>).then( </a:t>
            </a:r>
            <a:r>
              <a:rPr lang="en-US" sz="1049" dirty="0">
                <a:solidFill>
                  <a:srgbClr val="7030A0"/>
                </a:solidFill>
              </a:rPr>
              <a:t>async</a:t>
            </a:r>
            <a:r>
              <a:rPr lang="en-US" sz="1049" dirty="0"/>
              <a:t> (td)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</a:t>
            </a:r>
          </a:p>
          <a:p>
            <a:r>
              <a:rPr lang="en-US" sz="1049" dirty="0"/>
              <a:t>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using await for serial execution (note 'async' in then() of fetch())</a:t>
            </a:r>
          </a:p>
          <a:p>
            <a:r>
              <a:rPr lang="en-US" sz="1049" dirty="0"/>
              <a:t>  </a:t>
            </a:r>
            <a:r>
              <a:rPr lang="en-US" sz="1049" dirty="0">
                <a:solidFill>
                  <a:srgbClr val="7030A0"/>
                </a:solidFill>
              </a:rPr>
              <a:t>try</a:t>
            </a:r>
            <a:r>
              <a:rPr lang="en-US" sz="1049" dirty="0"/>
              <a:t> {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thing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WoT.consume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 TD ===" </a:t>
            </a:r>
            <a:r>
              <a:rPr lang="en-US" sz="1049" dirty="0"/>
              <a:t>);</a:t>
            </a:r>
          </a:p>
          <a:p>
            <a:r>
              <a:rPr lang="en-US" sz="1049" dirty="0"/>
              <a:t>    console.info(td);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"=========="</a:t>
            </a:r>
            <a:r>
              <a:rPr lang="en-US" sz="1049" dirty="0"/>
              <a:t> );</a:t>
            </a:r>
          </a:p>
          <a:p>
            <a:r>
              <a:rPr lang="en-US" sz="1049" dirty="0"/>
              <a:t>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read property #1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read1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is" </a:t>
            </a:r>
            <a:r>
              <a:rPr lang="en-US" sz="1049" dirty="0"/>
              <a:t>, read1);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#1 (without step)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inc1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#1 is" </a:t>
            </a:r>
            <a:r>
              <a:rPr lang="en-US" sz="1049" dirty="0"/>
              <a:t>, inc1);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#2 (with step)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, {'step' : 3});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inc2 = 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#2 (with step 3) is" </a:t>
            </a:r>
            <a:r>
              <a:rPr lang="en-US" sz="1049" dirty="0"/>
              <a:t>, inc2);</a:t>
            </a:r>
          </a:p>
          <a:p>
            <a:r>
              <a:rPr lang="en-US" sz="1049" dirty="0"/>
              <a:t>    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decrement property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"decrement" </a:t>
            </a:r>
            <a:r>
              <a:rPr lang="en-US" sz="1049" dirty="0"/>
              <a:t>);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let </a:t>
            </a:r>
            <a:r>
              <a:rPr lang="en-US" sz="1049" dirty="0"/>
              <a:t>dec1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decrement is"</a:t>
            </a:r>
            <a:r>
              <a:rPr lang="en-US" sz="1049" dirty="0"/>
              <a:t> , dec1);</a:t>
            </a:r>
          </a:p>
          <a:p>
            <a:endParaRPr lang="en-US" sz="1049" dirty="0"/>
          </a:p>
          <a:p>
            <a:r>
              <a:rPr lang="en-US" sz="1049" dirty="0"/>
              <a:t>  } </a:t>
            </a:r>
            <a:r>
              <a:rPr lang="en-US" sz="1049" dirty="0">
                <a:solidFill>
                  <a:srgbClr val="7030A0"/>
                </a:solidFill>
              </a:rPr>
              <a:t>catch</a:t>
            </a:r>
            <a:r>
              <a:rPr lang="en-US" sz="1049" dirty="0"/>
              <a:t>(err) {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"Script error:" </a:t>
            </a:r>
            <a:r>
              <a:rPr lang="en-US" sz="1049" dirty="0"/>
              <a:t>, err);</a:t>
            </a:r>
          </a:p>
          <a:p>
            <a:r>
              <a:rPr lang="en-US" sz="1049" dirty="0"/>
              <a:t>  }</a:t>
            </a:r>
          </a:p>
          <a:p>
            <a:endParaRPr lang="en-US" sz="1049" dirty="0"/>
          </a:p>
          <a:p>
            <a:r>
              <a:rPr lang="en-US" sz="1049" dirty="0"/>
              <a:t>}).catch( (err)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"Fetch error:" </a:t>
            </a:r>
            <a:r>
              <a:rPr lang="en-US" sz="1049" dirty="0"/>
              <a:t>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01745" y="1871297"/>
            <a:ext cx="2339041" cy="7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3392B3D-4C01-A046-9332-309D9DD7F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0564719-00ED-40AD-AF49-5F6D6B9333CD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A65C622-8705-984C-8FCA-43DF4ACB34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AE8723F-57EA-4C47-97B9-92AFDEEF85DC}" type="datetime1">
              <a:rPr lang="en-CA" smtClean="0"/>
              <a:t>2021-06-08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719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WoT WG Charter Work Items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945451" y="1485796"/>
            <a:ext cx="3279316" cy="5306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99" b="1" dirty="0"/>
              <a:t>Architectural Requirements, Use Cases, and Vocabulary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Understand and state requirements for new use cases, architectural patterns, and concepts.</a:t>
            </a:r>
          </a:p>
          <a:p>
            <a:pPr marL="0" indent="0">
              <a:buNone/>
            </a:pPr>
            <a:r>
              <a:rPr lang="en-US" sz="1799" b="1" dirty="0"/>
              <a:t>Link Relation Types: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Definition of specific link relation types for specific relationships.</a:t>
            </a:r>
          </a:p>
          <a:p>
            <a:pPr marL="0" indent="0">
              <a:buNone/>
            </a:pPr>
            <a:r>
              <a:rPr lang="en-US" sz="1799" b="1" dirty="0"/>
              <a:t>Observe Defaults: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For protocols such as HTTP where multiple ways to implement "observe" is possible, define a default.</a:t>
            </a:r>
          </a:p>
          <a:p>
            <a:pPr marL="0" indent="0">
              <a:buNone/>
            </a:pPr>
            <a:r>
              <a:rPr lang="en-US" sz="1799" b="1" dirty="0"/>
              <a:t>Implementation View Spec: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More fully define details of implementations.</a:t>
            </a:r>
            <a:endParaRPr lang="de-DE" sz="1399" dirty="0">
              <a:solidFill>
                <a:schemeClr val="accent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511423" y="1485798"/>
            <a:ext cx="3527781" cy="5306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99" b="1" dirty="0"/>
              <a:t>Interoperability Profiles: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Support plug-and-play </a:t>
            </a:r>
            <a:r>
              <a:rPr lang="en-US" sz="1399" dirty="0" err="1">
                <a:solidFill>
                  <a:schemeClr val="accent1"/>
                </a:solidFill>
              </a:rPr>
              <a:t>interoperabilty</a:t>
            </a:r>
            <a:r>
              <a:rPr lang="en-US" sz="1399" dirty="0">
                <a:solidFill>
                  <a:schemeClr val="accent1"/>
                </a:solidFill>
              </a:rPr>
              <a:t> via a profile mechanism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profiles that allow for finite </a:t>
            </a:r>
            <a:r>
              <a:rPr lang="en-US" sz="1399" dirty="0" err="1">
                <a:solidFill>
                  <a:schemeClr val="accent1"/>
                </a:solidFill>
              </a:rPr>
              <a:t>implementability</a:t>
            </a:r>
            <a:endParaRPr lang="en-US" sz="1399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799" b="1" dirty="0"/>
              <a:t>Thing Models: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how Thing Descriptions can defined in a modular way.</a:t>
            </a:r>
          </a:p>
          <a:p>
            <a:pPr marL="0" indent="0">
              <a:buNone/>
            </a:pPr>
            <a:r>
              <a:rPr lang="en-US" sz="1799" b="1" dirty="0"/>
              <a:t>Complex Interactions: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Document how complex interactions can be supported via hypermedia controls.</a:t>
            </a:r>
          </a:p>
          <a:p>
            <a:pPr marL="0" indent="0">
              <a:buNone/>
            </a:pPr>
            <a:r>
              <a:rPr lang="en-US" sz="1799" b="1" dirty="0"/>
              <a:t>Discovery: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how Things are discovered in both local and global contexts and Thing Descriptions are distributed.</a:t>
            </a:r>
          </a:p>
          <a:p>
            <a:pPr lvl="1"/>
            <a:endParaRPr lang="en-US" sz="1199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25">
              <a:defRPr/>
            </a:pPr>
            <a:fld id="{30564719-00ED-40AD-AF49-5F6D6B9333CD}" type="slidenum">
              <a:rPr lang="en-US" sz="1599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218925">
                <a:defRPr/>
              </a:pPr>
              <a:t>11</a:t>
            </a:fld>
            <a:endParaRPr lang="en-US" sz="1599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5" name="Content Placeholder 10"/>
          <p:cNvSpPr txBox="1">
            <a:spLocks/>
          </p:cNvSpPr>
          <p:nvPr/>
        </p:nvSpPr>
        <p:spPr>
          <a:xfrm>
            <a:off x="8325861" y="1485796"/>
            <a:ext cx="3164540" cy="5336972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99" b="1" dirty="0"/>
              <a:t>Identifier Management: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Mitigate privacy risks by defining how identifiers are managed and updated.</a:t>
            </a:r>
          </a:p>
          <a:p>
            <a:pPr marL="0" indent="0">
              <a:buNone/>
            </a:pPr>
            <a:r>
              <a:rPr lang="en-US" sz="1799" b="1" dirty="0"/>
              <a:t>Security Schemes: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Vocabulary for new security schemes supporting targeted protocols and use cases.</a:t>
            </a:r>
          </a:p>
          <a:p>
            <a:pPr marL="0" indent="0">
              <a:buNone/>
            </a:pPr>
            <a:r>
              <a:rPr lang="en-US" sz="1799" b="1" dirty="0"/>
              <a:t>Thing Description Vocabulary: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Extensions to Thing Description vocabulary definitions.</a:t>
            </a:r>
          </a:p>
          <a:p>
            <a:pPr marL="0" indent="0">
              <a:buNone/>
            </a:pPr>
            <a:r>
              <a:rPr lang="en-US" sz="1799" b="1" dirty="0"/>
              <a:t>Protocol Vocabulary and Bindings: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Extensions to protocol vocabulary definitions and protocol bindings.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8B34643-3B0D-0241-A1E6-F1673271B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9C37BAF-E510-454D-8229-F1EE6D2322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AE8723F-57EA-4C47-97B9-92AFDEEF85DC}" type="datetime1">
              <a:rPr lang="en-CA" smtClean="0"/>
              <a:t>2021-06-08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72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dirty="0">
                <a:ea typeface="Intel Clear Pro" panose="020B0804020202060201" pitchFamily="34" charset="0"/>
                <a:cs typeface="Intel Clear Pro" panose="020B0804020202060201" pitchFamily="34" charset="0"/>
              </a:rPr>
              <a:t>W3C Web of Things (WoT)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539947" y="1053973"/>
            <a:ext cx="111121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b="1" dirty="0">
                <a:ea typeface="Intel Clear" panose="020B0604020203020204" pitchFamily="34" charset="0"/>
                <a:cs typeface="Intel Clear" panose="020B0604020203020204" pitchFamily="34" charset="0"/>
              </a:rPr>
              <a:t>W3C WoT Working Group goal: </a:t>
            </a: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Adapting web technologies to IoT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b="1" dirty="0">
                <a:ea typeface="Intel Clear" panose="020B0604020203020204" pitchFamily="34" charset="0"/>
                <a:cs typeface="Intel Clear" panose="020B0604020203020204" pitchFamily="34" charset="0"/>
              </a:rPr>
              <a:t>Published: </a:t>
            </a: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Thing Description (TD) metadata format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TD describes the available interactions (network API) of a Thing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b="1" dirty="0">
                <a:ea typeface="Intel Clear" panose="020B0604020203020204" pitchFamily="34" charset="0"/>
                <a:cs typeface="Intel Clear" panose="020B0604020203020204" pitchFamily="34" charset="0"/>
              </a:rPr>
              <a:t>In Progress: </a:t>
            </a: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TD 1.1 Update, Thing Models, Discovery, Profiles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How to obtain TDs?   How to ensure interoperability?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CDFD56-EC50-9640-A2A4-2F5FCBC2D9A3}"/>
              </a:ext>
            </a:extLst>
          </p:cNvPr>
          <p:cNvGrpSpPr/>
          <p:nvPr/>
        </p:nvGrpSpPr>
        <p:grpSpPr>
          <a:xfrm>
            <a:off x="518139" y="3257201"/>
            <a:ext cx="4993610" cy="2951687"/>
            <a:chOff x="2346406" y="1203598"/>
            <a:chExt cx="5748715" cy="3528392"/>
          </a:xfrm>
        </p:grpSpPr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BDCEA414-65BB-7342-8F2F-A728CD2B92A7}"/>
                </a:ext>
              </a:extLst>
            </p:cNvPr>
            <p:cNvSpPr txBox="1"/>
            <p:nvPr/>
          </p:nvSpPr>
          <p:spPr>
            <a:xfrm>
              <a:off x="6275862" y="1203598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" name="Isosceles Triangle 104">
              <a:extLst>
                <a:ext uri="{FF2B5EF4-FFF2-40B4-BE49-F238E27FC236}">
                  <a16:creationId xmlns:a16="http://schemas.microsoft.com/office/drawing/2014/main" id="{1689EEB5-90C7-C648-8139-9160FEAFE4CA}"/>
                </a:ext>
              </a:extLst>
            </p:cNvPr>
            <p:cNvSpPr/>
            <p:nvPr/>
          </p:nvSpPr>
          <p:spPr bwMode="auto">
            <a:xfrm>
              <a:off x="2346406" y="2139254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Isosceles Triangle 103">
              <a:extLst>
                <a:ext uri="{FF2B5EF4-FFF2-40B4-BE49-F238E27FC236}">
                  <a16:creationId xmlns:a16="http://schemas.microsoft.com/office/drawing/2014/main" id="{4B7A0731-CCFF-B844-825C-3F95AAAE1312}"/>
                </a:ext>
              </a:extLst>
            </p:cNvPr>
            <p:cNvSpPr/>
            <p:nvPr/>
          </p:nvSpPr>
          <p:spPr bwMode="auto">
            <a:xfrm>
              <a:off x="2467617" y="2124247"/>
              <a:ext cx="5542420" cy="951571"/>
            </a:xfrm>
            <a:prstGeom prst="triangle">
              <a:avLst>
                <a:gd name="adj" fmla="val 47178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70B4F1-DEC9-3B4B-91C4-1B7000BC92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7125" y="3831831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1" name="Graphic 16" descr="Browser window">
              <a:extLst>
                <a:ext uri="{FF2B5EF4-FFF2-40B4-BE49-F238E27FC236}">
                  <a16:creationId xmlns:a16="http://schemas.microsoft.com/office/drawing/2014/main" id="{FCC6763A-A9C1-0D49-9C17-284E7054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5840" y="1376176"/>
              <a:ext cx="705532" cy="794023"/>
            </a:xfrm>
            <a:prstGeom prst="rect">
              <a:avLst/>
            </a:prstGeom>
          </p:spPr>
        </p:pic>
        <p:pic>
          <p:nvPicPr>
            <p:cNvPr id="12" name="Graphic 20" descr="Browser window">
              <a:extLst>
                <a:ext uri="{FF2B5EF4-FFF2-40B4-BE49-F238E27FC236}">
                  <a16:creationId xmlns:a16="http://schemas.microsoft.com/office/drawing/2014/main" id="{1DDAD91C-FF8D-B847-A247-B67CE6C0A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6896" y="1376176"/>
              <a:ext cx="705532" cy="794023"/>
            </a:xfrm>
            <a:prstGeom prst="rect">
              <a:avLst/>
            </a:prstGeom>
          </p:spPr>
        </p:pic>
        <p:pic>
          <p:nvPicPr>
            <p:cNvPr id="13" name="Graphic 21" descr="Browser window">
              <a:extLst>
                <a:ext uri="{FF2B5EF4-FFF2-40B4-BE49-F238E27FC236}">
                  <a16:creationId xmlns:a16="http://schemas.microsoft.com/office/drawing/2014/main" id="{BF48234C-67C6-DE4B-8568-6452F52C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014" y="1343332"/>
              <a:ext cx="705532" cy="794023"/>
            </a:xfrm>
            <a:prstGeom prst="rect">
              <a:avLst/>
            </a:prstGeom>
          </p:spPr>
        </p:pic>
        <p:sp>
          <p:nvSpPr>
            <p:cNvPr id="14" name="Isosceles Triangle 140">
              <a:extLst>
                <a:ext uri="{FF2B5EF4-FFF2-40B4-BE49-F238E27FC236}">
                  <a16:creationId xmlns:a16="http://schemas.microsoft.com/office/drawing/2014/main" id="{A4EF4E1A-B649-DF48-8E75-54260D837A0F}"/>
                </a:ext>
              </a:extLst>
            </p:cNvPr>
            <p:cNvSpPr/>
            <p:nvPr/>
          </p:nvSpPr>
          <p:spPr bwMode="auto">
            <a:xfrm flipH="1">
              <a:off x="2469612" y="2115362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Textfeld 11">
              <a:extLst>
                <a:ext uri="{FF2B5EF4-FFF2-40B4-BE49-F238E27FC236}">
                  <a16:creationId xmlns:a16="http://schemas.microsoft.com/office/drawing/2014/main" id="{C0B63DF8-8DE0-904F-8F2C-910EFF81B85D}"/>
                </a:ext>
              </a:extLst>
            </p:cNvPr>
            <p:cNvSpPr txBox="1"/>
            <p:nvPr/>
          </p:nvSpPr>
          <p:spPr>
            <a:xfrm>
              <a:off x="2833942" y="1676669"/>
              <a:ext cx="497469" cy="459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6" name="Textfeld 12">
              <a:extLst>
                <a:ext uri="{FF2B5EF4-FFF2-40B4-BE49-F238E27FC236}">
                  <a16:creationId xmlns:a16="http://schemas.microsoft.com/office/drawing/2014/main" id="{677B9DE9-24F5-2640-BB57-E9BCB7F7FB99}"/>
                </a:ext>
              </a:extLst>
            </p:cNvPr>
            <p:cNvSpPr txBox="1"/>
            <p:nvPr/>
          </p:nvSpPr>
          <p:spPr>
            <a:xfrm>
              <a:off x="5028067" y="1676669"/>
              <a:ext cx="552044" cy="463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7" name="Textfeld 13">
              <a:extLst>
                <a:ext uri="{FF2B5EF4-FFF2-40B4-BE49-F238E27FC236}">
                  <a16:creationId xmlns:a16="http://schemas.microsoft.com/office/drawing/2014/main" id="{0E3C8D9A-8352-0E45-A049-9A29C84DDA22}"/>
                </a:ext>
              </a:extLst>
            </p:cNvPr>
            <p:cNvSpPr txBox="1"/>
            <p:nvPr/>
          </p:nvSpPr>
          <p:spPr>
            <a:xfrm>
              <a:off x="7422191" y="1666789"/>
              <a:ext cx="498350" cy="45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b="1" dirty="0">
                <a:solidFill>
                  <a:srgbClr val="879628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8" name="Textfeld 14">
              <a:extLst>
                <a:ext uri="{FF2B5EF4-FFF2-40B4-BE49-F238E27FC236}">
                  <a16:creationId xmlns:a16="http://schemas.microsoft.com/office/drawing/2014/main" id="{4EBA7673-3724-3E49-9455-3CE2A610259E}"/>
                </a:ext>
              </a:extLst>
            </p:cNvPr>
            <p:cNvSpPr txBox="1"/>
            <p:nvPr/>
          </p:nvSpPr>
          <p:spPr>
            <a:xfrm>
              <a:off x="6496767" y="1349052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9" name="Grafik 15" descr="Thermometer mit einfarbiger Füllung">
              <a:extLst>
                <a:ext uri="{FF2B5EF4-FFF2-40B4-BE49-F238E27FC236}">
                  <a16:creationId xmlns:a16="http://schemas.microsoft.com/office/drawing/2014/main" id="{6C51629F-BEE4-3A42-97CB-F0D7D76C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7617" y="3745582"/>
              <a:ext cx="914400" cy="914400"/>
            </a:xfrm>
            <a:prstGeom prst="rect">
              <a:avLst/>
            </a:prstGeom>
          </p:spPr>
        </p:pic>
        <p:pic>
          <p:nvPicPr>
            <p:cNvPr id="20" name="Grafik 16" descr="Drahtlosrouter mit einfarbiger Füllung">
              <a:extLst>
                <a:ext uri="{FF2B5EF4-FFF2-40B4-BE49-F238E27FC236}">
                  <a16:creationId xmlns:a16="http://schemas.microsoft.com/office/drawing/2014/main" id="{CB03755B-235C-2F46-863F-D48179E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92043" y="3817590"/>
              <a:ext cx="914400" cy="914400"/>
            </a:xfrm>
            <a:prstGeom prst="rect">
              <a:avLst/>
            </a:prstGeom>
          </p:spPr>
        </p:pic>
        <p:sp>
          <p:nvSpPr>
            <p:cNvPr id="21" name="Textfeld 17">
              <a:extLst>
                <a:ext uri="{FF2B5EF4-FFF2-40B4-BE49-F238E27FC236}">
                  <a16:creationId xmlns:a16="http://schemas.microsoft.com/office/drawing/2014/main" id="{4DCFF913-6A00-884E-92C9-E7E3A22CFA19}"/>
                </a:ext>
              </a:extLst>
            </p:cNvPr>
            <p:cNvSpPr txBox="1"/>
            <p:nvPr/>
          </p:nvSpPr>
          <p:spPr>
            <a:xfrm>
              <a:off x="2469761" y="325857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22" name="Textfeld 18">
              <a:extLst>
                <a:ext uri="{FF2B5EF4-FFF2-40B4-BE49-F238E27FC236}">
                  <a16:creationId xmlns:a16="http://schemas.microsoft.com/office/drawing/2014/main" id="{FDAE87B4-4A69-8B48-8565-7F8C3D50E5FC}"/>
                </a:ext>
              </a:extLst>
            </p:cNvPr>
            <p:cNvSpPr txBox="1"/>
            <p:nvPr/>
          </p:nvSpPr>
          <p:spPr>
            <a:xfrm>
              <a:off x="3024096" y="310807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23" name="Textfeld 19">
              <a:extLst>
                <a:ext uri="{FF2B5EF4-FFF2-40B4-BE49-F238E27FC236}">
                  <a16:creationId xmlns:a16="http://schemas.microsoft.com/office/drawing/2014/main" id="{DA69FE69-22BB-B54A-B9C1-F89B82564EFE}"/>
                </a:ext>
              </a:extLst>
            </p:cNvPr>
            <p:cNvSpPr txBox="1"/>
            <p:nvPr/>
          </p:nvSpPr>
          <p:spPr>
            <a:xfrm>
              <a:off x="3488592" y="339813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24" name="Textfeld 20">
              <a:extLst>
                <a:ext uri="{FF2B5EF4-FFF2-40B4-BE49-F238E27FC236}">
                  <a16:creationId xmlns:a16="http://schemas.microsoft.com/office/drawing/2014/main" id="{4FDBCDB0-1BFE-FD4E-BA85-4972333D44EE}"/>
                </a:ext>
              </a:extLst>
            </p:cNvPr>
            <p:cNvSpPr txBox="1"/>
            <p:nvPr/>
          </p:nvSpPr>
          <p:spPr>
            <a:xfrm>
              <a:off x="5227598" y="317681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25" name="Textfeld 21">
              <a:extLst>
                <a:ext uri="{FF2B5EF4-FFF2-40B4-BE49-F238E27FC236}">
                  <a16:creationId xmlns:a16="http://schemas.microsoft.com/office/drawing/2014/main" id="{0FEEAD6E-C39D-A244-BE5E-E197CAD6425A}"/>
                </a:ext>
              </a:extLst>
            </p:cNvPr>
            <p:cNvSpPr txBox="1"/>
            <p:nvPr/>
          </p:nvSpPr>
          <p:spPr>
            <a:xfrm>
              <a:off x="7385802" y="345663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26" name="Textfeld 22">
              <a:extLst>
                <a:ext uri="{FF2B5EF4-FFF2-40B4-BE49-F238E27FC236}">
                  <a16:creationId xmlns:a16="http://schemas.microsoft.com/office/drawing/2014/main" id="{11FEDA96-CFC9-CA40-B010-406909D2BDD3}"/>
                </a:ext>
              </a:extLst>
            </p:cNvPr>
            <p:cNvSpPr txBox="1"/>
            <p:nvPr/>
          </p:nvSpPr>
          <p:spPr>
            <a:xfrm>
              <a:off x="5994878" y="3425945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27" name="Textfeld 23">
              <a:extLst>
                <a:ext uri="{FF2B5EF4-FFF2-40B4-BE49-F238E27FC236}">
                  <a16:creationId xmlns:a16="http://schemas.microsoft.com/office/drawing/2014/main" id="{F532D2ED-5CE6-9947-93CC-26E58086FAF6}"/>
                </a:ext>
              </a:extLst>
            </p:cNvPr>
            <p:cNvSpPr txBox="1"/>
            <p:nvPr/>
          </p:nvSpPr>
          <p:spPr>
            <a:xfrm>
              <a:off x="4286063" y="3104607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28" name="Textfeld 24">
              <a:extLst>
                <a:ext uri="{FF2B5EF4-FFF2-40B4-BE49-F238E27FC236}">
                  <a16:creationId xmlns:a16="http://schemas.microsoft.com/office/drawing/2014/main" id="{EEA223CD-1ABC-AE41-94D6-95AB104AA831}"/>
                </a:ext>
              </a:extLst>
            </p:cNvPr>
            <p:cNvSpPr txBox="1"/>
            <p:nvPr/>
          </p:nvSpPr>
          <p:spPr>
            <a:xfrm>
              <a:off x="5027744" y="345333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29" name="Textfeld 25">
              <a:extLst>
                <a:ext uri="{FF2B5EF4-FFF2-40B4-BE49-F238E27FC236}">
                  <a16:creationId xmlns:a16="http://schemas.microsoft.com/office/drawing/2014/main" id="{8056C538-3A13-6D43-9862-867DACC459E6}"/>
                </a:ext>
              </a:extLst>
            </p:cNvPr>
            <p:cNvSpPr txBox="1"/>
            <p:nvPr/>
          </p:nvSpPr>
          <p:spPr>
            <a:xfrm>
              <a:off x="6147095" y="314611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" name="Textfeld 26">
              <a:extLst>
                <a:ext uri="{FF2B5EF4-FFF2-40B4-BE49-F238E27FC236}">
                  <a16:creationId xmlns:a16="http://schemas.microsoft.com/office/drawing/2014/main" id="{6979192D-40C5-7B4B-BC06-2A3AC550B371}"/>
                </a:ext>
              </a:extLst>
            </p:cNvPr>
            <p:cNvSpPr txBox="1"/>
            <p:nvPr/>
          </p:nvSpPr>
          <p:spPr>
            <a:xfrm>
              <a:off x="2918165" y="33402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31" name="Textfeld 27">
              <a:extLst>
                <a:ext uri="{FF2B5EF4-FFF2-40B4-BE49-F238E27FC236}">
                  <a16:creationId xmlns:a16="http://schemas.microsoft.com/office/drawing/2014/main" id="{B34FE049-55F2-E54C-9B3D-BA2E7CDFABFE}"/>
                </a:ext>
              </a:extLst>
            </p:cNvPr>
            <p:cNvSpPr txBox="1"/>
            <p:nvPr/>
          </p:nvSpPr>
          <p:spPr>
            <a:xfrm>
              <a:off x="5653001" y="326092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32" name="Textfeld 28">
              <a:extLst>
                <a:ext uri="{FF2B5EF4-FFF2-40B4-BE49-F238E27FC236}">
                  <a16:creationId xmlns:a16="http://schemas.microsoft.com/office/drawing/2014/main" id="{3E1F0715-2773-3D44-B730-33E0587F5DE1}"/>
                </a:ext>
              </a:extLst>
            </p:cNvPr>
            <p:cNvSpPr txBox="1"/>
            <p:nvPr/>
          </p:nvSpPr>
          <p:spPr>
            <a:xfrm>
              <a:off x="7682531" y="317000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33" name="Textfeld 29">
              <a:extLst>
                <a:ext uri="{FF2B5EF4-FFF2-40B4-BE49-F238E27FC236}">
                  <a16:creationId xmlns:a16="http://schemas.microsoft.com/office/drawing/2014/main" id="{3930843C-78C5-2C41-8357-BCB3C0F304B9}"/>
                </a:ext>
              </a:extLst>
            </p:cNvPr>
            <p:cNvSpPr txBox="1"/>
            <p:nvPr/>
          </p:nvSpPr>
          <p:spPr>
            <a:xfrm>
              <a:off x="4518726" y="33071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34" name="Textfeld 30">
              <a:extLst>
                <a:ext uri="{FF2B5EF4-FFF2-40B4-BE49-F238E27FC236}">
                  <a16:creationId xmlns:a16="http://schemas.microsoft.com/office/drawing/2014/main" id="{957FBC25-77EB-D94A-B3D3-F75562F526AF}"/>
                </a:ext>
              </a:extLst>
            </p:cNvPr>
            <p:cNvSpPr txBox="1"/>
            <p:nvPr/>
          </p:nvSpPr>
          <p:spPr>
            <a:xfrm>
              <a:off x="3579059" y="3199161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35" name="Textfeld 31">
              <a:extLst>
                <a:ext uri="{FF2B5EF4-FFF2-40B4-BE49-F238E27FC236}">
                  <a16:creationId xmlns:a16="http://schemas.microsoft.com/office/drawing/2014/main" id="{BDA9C6BB-E0BE-6448-BAEA-AE1913499A45}"/>
                </a:ext>
              </a:extLst>
            </p:cNvPr>
            <p:cNvSpPr txBox="1"/>
            <p:nvPr/>
          </p:nvSpPr>
          <p:spPr>
            <a:xfrm>
              <a:off x="6723771" y="336676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36" name="Textfeld 32">
              <a:extLst>
                <a:ext uri="{FF2B5EF4-FFF2-40B4-BE49-F238E27FC236}">
                  <a16:creationId xmlns:a16="http://schemas.microsoft.com/office/drawing/2014/main" id="{2F5B7F1E-67E3-1043-AA23-882CE46D5112}"/>
                </a:ext>
              </a:extLst>
            </p:cNvPr>
            <p:cNvSpPr txBox="1"/>
            <p:nvPr/>
          </p:nvSpPr>
          <p:spPr>
            <a:xfrm>
              <a:off x="7102174" y="317262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37" name="Textfeld 33">
              <a:extLst>
                <a:ext uri="{FF2B5EF4-FFF2-40B4-BE49-F238E27FC236}">
                  <a16:creationId xmlns:a16="http://schemas.microsoft.com/office/drawing/2014/main" id="{903E8405-11C2-7042-AEF8-A79660303DA7}"/>
                </a:ext>
              </a:extLst>
            </p:cNvPr>
            <p:cNvSpPr txBox="1"/>
            <p:nvPr/>
          </p:nvSpPr>
          <p:spPr>
            <a:xfrm>
              <a:off x="4863091" y="3112578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B45E865B-370E-5F42-AD74-51956B424A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81550" y="4038465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68A855-9B3C-8C46-816E-8EB159DA41E5}"/>
              </a:ext>
            </a:extLst>
          </p:cNvPr>
          <p:cNvGrpSpPr/>
          <p:nvPr/>
        </p:nvGrpSpPr>
        <p:grpSpPr>
          <a:xfrm>
            <a:off x="6519507" y="3288750"/>
            <a:ext cx="5551198" cy="3054459"/>
            <a:chOff x="2365990" y="1576418"/>
            <a:chExt cx="5799671" cy="3250924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37F8F63E-88F4-964C-815D-4C47B168BCBF}"/>
                </a:ext>
              </a:extLst>
            </p:cNvPr>
            <p:cNvSpPr/>
            <p:nvPr/>
          </p:nvSpPr>
          <p:spPr bwMode="auto">
            <a:xfrm>
              <a:off x="2422418" y="2250233"/>
              <a:ext cx="5460078" cy="962455"/>
            </a:xfrm>
            <a:custGeom>
              <a:avLst/>
              <a:gdLst>
                <a:gd name="connsiteX0" fmla="*/ 0 w 6966370"/>
                <a:gd name="connsiteY0" fmla="*/ 0 h 1936147"/>
                <a:gd name="connsiteX1" fmla="*/ 6966370 w 6966370"/>
                <a:gd name="connsiteY1" fmla="*/ 0 h 1936147"/>
                <a:gd name="connsiteX2" fmla="*/ 6966370 w 6966370"/>
                <a:gd name="connsiteY2" fmla="*/ 1936147 h 1936147"/>
                <a:gd name="connsiteX3" fmla="*/ 0 w 6966370"/>
                <a:gd name="connsiteY3" fmla="*/ 1936147 h 1936147"/>
                <a:gd name="connsiteX4" fmla="*/ 0 w 6966370"/>
                <a:gd name="connsiteY4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036280 w 6966381"/>
                <a:gd name="connsiteY2" fmla="*/ 72769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381" h="1936147">
                  <a:moveTo>
                    <a:pt x="11" y="0"/>
                  </a:moveTo>
                  <a:lnTo>
                    <a:pt x="6966381" y="0"/>
                  </a:lnTo>
                  <a:cubicBezTo>
                    <a:pt x="6965041" y="328924"/>
                    <a:pt x="4034940" y="223274"/>
                    <a:pt x="4036280" y="727692"/>
                  </a:cubicBezTo>
                  <a:cubicBezTo>
                    <a:pt x="4037620" y="1232110"/>
                    <a:pt x="6225901" y="1637469"/>
                    <a:pt x="6966381" y="1936147"/>
                  </a:cubicBezTo>
                  <a:lnTo>
                    <a:pt x="11" y="1936147"/>
                  </a:lnTo>
                  <a:cubicBezTo>
                    <a:pt x="-5846" y="1609529"/>
                    <a:pt x="2562302" y="1198856"/>
                    <a:pt x="2550379" y="720072"/>
                  </a:cubicBezTo>
                  <a:cubicBezTo>
                    <a:pt x="2538456" y="241288"/>
                    <a:pt x="712974" y="318764"/>
                    <a:pt x="11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30980"/>
              </a:scheme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41" name="Graphic 16" descr="Browser window">
              <a:extLst>
                <a:ext uri="{FF2B5EF4-FFF2-40B4-BE49-F238E27FC236}">
                  <a16:creationId xmlns:a16="http://schemas.microsoft.com/office/drawing/2014/main" id="{51AF35F5-40FC-FD4B-B834-166539E2C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5990" y="1576418"/>
              <a:ext cx="702284" cy="657431"/>
            </a:xfrm>
            <a:prstGeom prst="rect">
              <a:avLst/>
            </a:prstGeom>
          </p:spPr>
        </p:pic>
        <p:pic>
          <p:nvPicPr>
            <p:cNvPr id="42" name="Graphic 20" descr="Browser window">
              <a:extLst>
                <a:ext uri="{FF2B5EF4-FFF2-40B4-BE49-F238E27FC236}">
                  <a16:creationId xmlns:a16="http://schemas.microsoft.com/office/drawing/2014/main" id="{DC443AFE-7ED4-F34C-A15F-E3ECF34C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1323" y="1576418"/>
              <a:ext cx="702284" cy="657431"/>
            </a:xfrm>
            <a:prstGeom prst="rect">
              <a:avLst/>
            </a:prstGeom>
          </p:spPr>
        </p:pic>
        <p:pic>
          <p:nvPicPr>
            <p:cNvPr id="43" name="Graphic 21" descr="Browser window">
              <a:extLst>
                <a:ext uri="{FF2B5EF4-FFF2-40B4-BE49-F238E27FC236}">
                  <a16:creationId xmlns:a16="http://schemas.microsoft.com/office/drawing/2014/main" id="{4454C5C8-4968-F241-AC59-9E2FFC0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652" y="1580715"/>
              <a:ext cx="702284" cy="657431"/>
            </a:xfrm>
            <a:prstGeom prst="rect">
              <a:avLst/>
            </a:prstGeom>
          </p:spPr>
        </p:pic>
        <p:sp>
          <p:nvSpPr>
            <p:cNvPr id="44" name="Textfeld 7">
              <a:extLst>
                <a:ext uri="{FF2B5EF4-FFF2-40B4-BE49-F238E27FC236}">
                  <a16:creationId xmlns:a16="http://schemas.microsoft.com/office/drawing/2014/main" id="{B3840F94-6214-C346-8166-3F67C075797E}"/>
                </a:ext>
              </a:extLst>
            </p:cNvPr>
            <p:cNvSpPr txBox="1"/>
            <p:nvPr/>
          </p:nvSpPr>
          <p:spPr>
            <a:xfrm>
              <a:off x="2544398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5" name="Textfeld 8">
              <a:extLst>
                <a:ext uri="{FF2B5EF4-FFF2-40B4-BE49-F238E27FC236}">
                  <a16:creationId xmlns:a16="http://schemas.microsoft.com/office/drawing/2014/main" id="{0F617C7B-7A7B-2446-9FC2-4B0E02888BEB}"/>
                </a:ext>
              </a:extLst>
            </p:cNvPr>
            <p:cNvSpPr txBox="1"/>
            <p:nvPr/>
          </p:nvSpPr>
          <p:spPr>
            <a:xfrm>
              <a:off x="4987406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6" name="Textfeld 9">
              <a:extLst>
                <a:ext uri="{FF2B5EF4-FFF2-40B4-BE49-F238E27FC236}">
                  <a16:creationId xmlns:a16="http://schemas.microsoft.com/office/drawing/2014/main" id="{269E00CA-184A-3E4B-B0E5-9DFE2CA4541B}"/>
                </a:ext>
              </a:extLst>
            </p:cNvPr>
            <p:cNvSpPr txBox="1"/>
            <p:nvPr/>
          </p:nvSpPr>
          <p:spPr>
            <a:xfrm>
              <a:off x="7430414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7" name="Textfeld 10">
              <a:extLst>
                <a:ext uri="{FF2B5EF4-FFF2-40B4-BE49-F238E27FC236}">
                  <a16:creationId xmlns:a16="http://schemas.microsoft.com/office/drawing/2014/main" id="{785996F8-64AC-A94D-B185-1164F7667199}"/>
                </a:ext>
              </a:extLst>
            </p:cNvPr>
            <p:cNvSpPr txBox="1"/>
            <p:nvPr/>
          </p:nvSpPr>
          <p:spPr>
            <a:xfrm>
              <a:off x="4091451" y="2444441"/>
              <a:ext cx="1964867" cy="2130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{ properties,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chemeClr val="accent2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actions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rgbClr val="00B05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}</a:t>
              </a:r>
            </a:p>
          </p:txBody>
        </p:sp>
        <p:sp>
          <p:nvSpPr>
            <p:cNvPr id="48" name="Textfeld 11">
              <a:extLst>
                <a:ext uri="{FF2B5EF4-FFF2-40B4-BE49-F238E27FC236}">
                  <a16:creationId xmlns:a16="http://schemas.microsoft.com/office/drawing/2014/main" id="{B85E5E60-5744-7443-9531-5AC9A9A9A0BE}"/>
                </a:ext>
              </a:extLst>
            </p:cNvPr>
            <p:cNvSpPr txBox="1"/>
            <p:nvPr/>
          </p:nvSpPr>
          <p:spPr>
            <a:xfrm>
              <a:off x="2458467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49" name="Textfeld 12">
              <a:extLst>
                <a:ext uri="{FF2B5EF4-FFF2-40B4-BE49-F238E27FC236}">
                  <a16:creationId xmlns:a16="http://schemas.microsoft.com/office/drawing/2014/main" id="{DC0EC304-4F4F-014C-8F0D-CDBC293050AD}"/>
                </a:ext>
              </a:extLst>
            </p:cNvPr>
            <p:cNvSpPr txBox="1"/>
            <p:nvPr/>
          </p:nvSpPr>
          <p:spPr>
            <a:xfrm>
              <a:off x="4930740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0" name="Textfeld 13">
              <a:extLst>
                <a:ext uri="{FF2B5EF4-FFF2-40B4-BE49-F238E27FC236}">
                  <a16:creationId xmlns:a16="http://schemas.microsoft.com/office/drawing/2014/main" id="{4F64C39B-DF19-FE47-BB4E-18A298E514EA}"/>
                </a:ext>
              </a:extLst>
            </p:cNvPr>
            <p:cNvSpPr txBox="1"/>
            <p:nvPr/>
          </p:nvSpPr>
          <p:spPr>
            <a:xfrm>
              <a:off x="7355011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10E989B-2E40-F74D-A6F2-CAB1072D15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37023" y="3927183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52" name="Grafik 15" descr="Thermometer mit einfarbiger Füllung">
              <a:extLst>
                <a:ext uri="{FF2B5EF4-FFF2-40B4-BE49-F238E27FC236}">
                  <a16:creationId xmlns:a16="http://schemas.microsoft.com/office/drawing/2014/main" id="{50F38DE6-DE44-F54A-9858-ED5142DE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47515" y="3840934"/>
              <a:ext cx="914400" cy="914400"/>
            </a:xfrm>
            <a:prstGeom prst="rect">
              <a:avLst/>
            </a:prstGeom>
          </p:spPr>
        </p:pic>
        <p:pic>
          <p:nvPicPr>
            <p:cNvPr id="53" name="Grafik 16" descr="Drahtlosrouter mit einfarbiger Füllung">
              <a:extLst>
                <a:ext uri="{FF2B5EF4-FFF2-40B4-BE49-F238E27FC236}">
                  <a16:creationId xmlns:a16="http://schemas.microsoft.com/office/drawing/2014/main" id="{125A7558-61AC-5444-B467-6ABB849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71941" y="3912942"/>
              <a:ext cx="914400" cy="914400"/>
            </a:xfrm>
            <a:prstGeom prst="rect">
              <a:avLst/>
            </a:prstGeom>
          </p:spPr>
        </p:pic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BD73F985-D468-BB4C-AF32-156FECF26D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61448" y="4133817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  <p:sp>
          <p:nvSpPr>
            <p:cNvPr id="55" name="Textfeld 18">
              <a:extLst>
                <a:ext uri="{FF2B5EF4-FFF2-40B4-BE49-F238E27FC236}">
                  <a16:creationId xmlns:a16="http://schemas.microsoft.com/office/drawing/2014/main" id="{47FD4094-1511-1B44-9B23-24B7E5FCAE4F}"/>
                </a:ext>
              </a:extLst>
            </p:cNvPr>
            <p:cNvSpPr txBox="1"/>
            <p:nvPr/>
          </p:nvSpPr>
          <p:spPr>
            <a:xfrm>
              <a:off x="2515902" y="345911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56" name="Textfeld 19">
              <a:extLst>
                <a:ext uri="{FF2B5EF4-FFF2-40B4-BE49-F238E27FC236}">
                  <a16:creationId xmlns:a16="http://schemas.microsoft.com/office/drawing/2014/main" id="{8874E8F4-F682-1E4A-9C90-47F9BD60B150}"/>
                </a:ext>
              </a:extLst>
            </p:cNvPr>
            <p:cNvSpPr txBox="1"/>
            <p:nvPr/>
          </p:nvSpPr>
          <p:spPr>
            <a:xfrm>
              <a:off x="3070237" y="330861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57" name="Textfeld 20">
              <a:extLst>
                <a:ext uri="{FF2B5EF4-FFF2-40B4-BE49-F238E27FC236}">
                  <a16:creationId xmlns:a16="http://schemas.microsoft.com/office/drawing/2014/main" id="{AA77183A-C1C0-9444-8649-FB468A959A96}"/>
                </a:ext>
              </a:extLst>
            </p:cNvPr>
            <p:cNvSpPr txBox="1"/>
            <p:nvPr/>
          </p:nvSpPr>
          <p:spPr>
            <a:xfrm>
              <a:off x="3534733" y="35986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58" name="Textfeld 21">
              <a:extLst>
                <a:ext uri="{FF2B5EF4-FFF2-40B4-BE49-F238E27FC236}">
                  <a16:creationId xmlns:a16="http://schemas.microsoft.com/office/drawing/2014/main" id="{8380F4F1-CBDD-6443-AE39-626CE4B15117}"/>
                </a:ext>
              </a:extLst>
            </p:cNvPr>
            <p:cNvSpPr txBox="1"/>
            <p:nvPr/>
          </p:nvSpPr>
          <p:spPr>
            <a:xfrm>
              <a:off x="5273739" y="337735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59" name="Textfeld 22">
              <a:extLst>
                <a:ext uri="{FF2B5EF4-FFF2-40B4-BE49-F238E27FC236}">
                  <a16:creationId xmlns:a16="http://schemas.microsoft.com/office/drawing/2014/main" id="{87C96655-E9FB-7444-892E-F0E03885C21A}"/>
                </a:ext>
              </a:extLst>
            </p:cNvPr>
            <p:cNvSpPr txBox="1"/>
            <p:nvPr/>
          </p:nvSpPr>
          <p:spPr>
            <a:xfrm>
              <a:off x="7431943" y="365716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60" name="Textfeld 23">
              <a:extLst>
                <a:ext uri="{FF2B5EF4-FFF2-40B4-BE49-F238E27FC236}">
                  <a16:creationId xmlns:a16="http://schemas.microsoft.com/office/drawing/2014/main" id="{E11286BC-C671-6142-BB0A-EE1F474B624F}"/>
                </a:ext>
              </a:extLst>
            </p:cNvPr>
            <p:cNvSpPr txBox="1"/>
            <p:nvPr/>
          </p:nvSpPr>
          <p:spPr>
            <a:xfrm>
              <a:off x="6041019" y="3626479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61" name="Textfeld 24">
              <a:extLst>
                <a:ext uri="{FF2B5EF4-FFF2-40B4-BE49-F238E27FC236}">
                  <a16:creationId xmlns:a16="http://schemas.microsoft.com/office/drawing/2014/main" id="{1E7F01CD-7AA6-3C48-8FEB-276DB4DF84C4}"/>
                </a:ext>
              </a:extLst>
            </p:cNvPr>
            <p:cNvSpPr txBox="1"/>
            <p:nvPr/>
          </p:nvSpPr>
          <p:spPr>
            <a:xfrm>
              <a:off x="4332204" y="3305141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62" name="Textfeld 25">
              <a:extLst>
                <a:ext uri="{FF2B5EF4-FFF2-40B4-BE49-F238E27FC236}">
                  <a16:creationId xmlns:a16="http://schemas.microsoft.com/office/drawing/2014/main" id="{1D8616C4-4C32-AD4B-8E3D-2CBD8506F9FC}"/>
                </a:ext>
              </a:extLst>
            </p:cNvPr>
            <p:cNvSpPr txBox="1"/>
            <p:nvPr/>
          </p:nvSpPr>
          <p:spPr>
            <a:xfrm>
              <a:off x="5073885" y="365387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63" name="Textfeld 26">
              <a:extLst>
                <a:ext uri="{FF2B5EF4-FFF2-40B4-BE49-F238E27FC236}">
                  <a16:creationId xmlns:a16="http://schemas.microsoft.com/office/drawing/2014/main" id="{C9D3C4FD-405C-714B-886E-F2FA9A28FCAC}"/>
                </a:ext>
              </a:extLst>
            </p:cNvPr>
            <p:cNvSpPr txBox="1"/>
            <p:nvPr/>
          </p:nvSpPr>
          <p:spPr>
            <a:xfrm>
              <a:off x="6193236" y="334665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" name="Textfeld 27">
              <a:extLst>
                <a:ext uri="{FF2B5EF4-FFF2-40B4-BE49-F238E27FC236}">
                  <a16:creationId xmlns:a16="http://schemas.microsoft.com/office/drawing/2014/main" id="{C5E39AFF-AAE1-8B47-A83A-9B1A7B58130D}"/>
                </a:ext>
              </a:extLst>
            </p:cNvPr>
            <p:cNvSpPr txBox="1"/>
            <p:nvPr/>
          </p:nvSpPr>
          <p:spPr>
            <a:xfrm>
              <a:off x="2964306" y="35408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65" name="Textfeld 28">
              <a:extLst>
                <a:ext uri="{FF2B5EF4-FFF2-40B4-BE49-F238E27FC236}">
                  <a16:creationId xmlns:a16="http://schemas.microsoft.com/office/drawing/2014/main" id="{C86648BA-6C45-9043-A793-64F64D584893}"/>
                </a:ext>
              </a:extLst>
            </p:cNvPr>
            <p:cNvSpPr txBox="1"/>
            <p:nvPr/>
          </p:nvSpPr>
          <p:spPr>
            <a:xfrm>
              <a:off x="5699142" y="346146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66" name="Textfeld 29">
              <a:extLst>
                <a:ext uri="{FF2B5EF4-FFF2-40B4-BE49-F238E27FC236}">
                  <a16:creationId xmlns:a16="http://schemas.microsoft.com/office/drawing/2014/main" id="{EAC0AF47-CB37-0B42-B820-3B15AD4F987F}"/>
                </a:ext>
              </a:extLst>
            </p:cNvPr>
            <p:cNvSpPr txBox="1"/>
            <p:nvPr/>
          </p:nvSpPr>
          <p:spPr>
            <a:xfrm>
              <a:off x="7728672" y="337054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67" name="Textfeld 30">
              <a:extLst>
                <a:ext uri="{FF2B5EF4-FFF2-40B4-BE49-F238E27FC236}">
                  <a16:creationId xmlns:a16="http://schemas.microsoft.com/office/drawing/2014/main" id="{B2DE03FD-BA52-BD46-B234-A6E937D5EC66}"/>
                </a:ext>
              </a:extLst>
            </p:cNvPr>
            <p:cNvSpPr txBox="1"/>
            <p:nvPr/>
          </p:nvSpPr>
          <p:spPr>
            <a:xfrm>
              <a:off x="4564867" y="35077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68" name="Textfeld 31">
              <a:extLst>
                <a:ext uri="{FF2B5EF4-FFF2-40B4-BE49-F238E27FC236}">
                  <a16:creationId xmlns:a16="http://schemas.microsoft.com/office/drawing/2014/main" id="{A49F53D1-3A83-7E4E-9019-A3BEB18640B6}"/>
                </a:ext>
              </a:extLst>
            </p:cNvPr>
            <p:cNvSpPr txBox="1"/>
            <p:nvPr/>
          </p:nvSpPr>
          <p:spPr>
            <a:xfrm>
              <a:off x="3625200" y="3399695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69" name="Textfeld 32">
              <a:extLst>
                <a:ext uri="{FF2B5EF4-FFF2-40B4-BE49-F238E27FC236}">
                  <a16:creationId xmlns:a16="http://schemas.microsoft.com/office/drawing/2014/main" id="{805BE63F-AB04-F445-9BB3-8364A6D8A5EE}"/>
                </a:ext>
              </a:extLst>
            </p:cNvPr>
            <p:cNvSpPr txBox="1"/>
            <p:nvPr/>
          </p:nvSpPr>
          <p:spPr>
            <a:xfrm>
              <a:off x="6769912" y="356730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70" name="Textfeld 33">
              <a:extLst>
                <a:ext uri="{FF2B5EF4-FFF2-40B4-BE49-F238E27FC236}">
                  <a16:creationId xmlns:a16="http://schemas.microsoft.com/office/drawing/2014/main" id="{5686C6FC-7FA3-8847-BF87-D5EBF04C35F0}"/>
                </a:ext>
              </a:extLst>
            </p:cNvPr>
            <p:cNvSpPr txBox="1"/>
            <p:nvPr/>
          </p:nvSpPr>
          <p:spPr>
            <a:xfrm>
              <a:off x="7148315" y="337315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71" name="Textfeld 34">
              <a:extLst>
                <a:ext uri="{FF2B5EF4-FFF2-40B4-BE49-F238E27FC236}">
                  <a16:creationId xmlns:a16="http://schemas.microsoft.com/office/drawing/2014/main" id="{6C12C3E1-687B-3940-9ADB-13509CC1201C}"/>
                </a:ext>
              </a:extLst>
            </p:cNvPr>
            <p:cNvSpPr txBox="1"/>
            <p:nvPr/>
          </p:nvSpPr>
          <p:spPr>
            <a:xfrm>
              <a:off x="4909232" y="3313112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72" name="Rechteck 35">
              <a:extLst>
                <a:ext uri="{FF2B5EF4-FFF2-40B4-BE49-F238E27FC236}">
                  <a16:creationId xmlns:a16="http://schemas.microsoft.com/office/drawing/2014/main" id="{B43432E4-BC0D-D441-9267-92A04BF71FA7}"/>
                </a:ext>
              </a:extLst>
            </p:cNvPr>
            <p:cNvSpPr/>
            <p:nvPr/>
          </p:nvSpPr>
          <p:spPr bwMode="auto">
            <a:xfrm>
              <a:off x="2453600" y="3307315"/>
              <a:ext cx="5712061" cy="517417"/>
            </a:xfrm>
            <a:prstGeom prst="rect">
              <a:avLst/>
            </a:prstGeom>
            <a:solidFill>
              <a:srgbClr val="FFFFFF">
                <a:alpha val="70980"/>
              </a:srgb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3" name="Picture 2" descr="ThingDescription">
              <a:extLst>
                <a:ext uri="{FF2B5EF4-FFF2-40B4-BE49-F238E27FC236}">
                  <a16:creationId xmlns:a16="http://schemas.microsoft.com/office/drawing/2014/main" id="{E39B76DE-4AA7-4242-B89F-EB17FFC8A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959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ThingDescription">
              <a:extLst>
                <a:ext uri="{FF2B5EF4-FFF2-40B4-BE49-F238E27FC236}">
                  <a16:creationId xmlns:a16="http://schemas.microsoft.com/office/drawing/2014/main" id="{C310FAB8-DB20-0045-8684-67D1CB5A5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162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ThingDescription">
              <a:extLst>
                <a:ext uri="{FF2B5EF4-FFF2-40B4-BE49-F238E27FC236}">
                  <a16:creationId xmlns:a16="http://schemas.microsoft.com/office/drawing/2014/main" id="{06BDD302-69F4-0D45-95E4-D7C5CEC4A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461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ThingDescription">
              <a:extLst>
                <a:ext uri="{FF2B5EF4-FFF2-40B4-BE49-F238E27FC236}">
                  <a16:creationId xmlns:a16="http://schemas.microsoft.com/office/drawing/2014/main" id="{26518069-BCC5-7944-B45C-AFD269EE6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610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4838C6-FFAA-C040-B328-43F828400CAB}"/>
              </a:ext>
            </a:extLst>
          </p:cNvPr>
          <p:cNvCxnSpPr/>
          <p:nvPr/>
        </p:nvCxnSpPr>
        <p:spPr>
          <a:xfrm>
            <a:off x="5791200" y="4799995"/>
            <a:ext cx="598311" cy="691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ooter Placeholder 3">
            <a:extLst>
              <a:ext uri="{FF2B5EF4-FFF2-40B4-BE49-F238E27FC236}">
                <a16:creationId xmlns:a16="http://schemas.microsoft.com/office/drawing/2014/main" id="{85AF6519-313A-0A45-A688-FB8E321ED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78" name="Date Placeholder 3">
            <a:extLst>
              <a:ext uri="{FF2B5EF4-FFF2-40B4-BE49-F238E27FC236}">
                <a16:creationId xmlns:a16="http://schemas.microsoft.com/office/drawing/2014/main" id="{B1E6781D-8F38-A547-9A74-CFE6D5174B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AE8723F-57EA-4C47-97B9-92AFDEEF85DC}" type="datetime1">
              <a:rPr lang="en-CA" smtClean="0"/>
              <a:t>2021-06-08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36" y="176705"/>
            <a:ext cx="10972800" cy="1158240"/>
          </a:xfrm>
        </p:spPr>
        <p:txBody>
          <a:bodyPr>
            <a:normAutofit/>
          </a:bodyPr>
          <a:lstStyle/>
          <a:p>
            <a:pPr marL="456945"/>
            <a:r>
              <a:rPr lang="de-DE" dirty="0">
                <a:ea typeface="Intel Clear Pro" panose="020B0804020202060201" pitchFamily="34" charset="0"/>
                <a:cs typeface="Intel Clear Pro" panose="020B0804020202060201" pitchFamily="34" charset="0"/>
              </a:rPr>
              <a:t>WoT Thing </a:t>
            </a:r>
            <a:r>
              <a:rPr lang="de-DE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Descriptions</a:t>
            </a:r>
            <a:endParaRPr lang="en-US" dirty="0">
              <a:ea typeface="Intel Clear Pro" panose="020B0804020202060201" pitchFamily="34" charset="0"/>
              <a:cs typeface="Intel Clear Pro" panose="020B0804020202060201" pitchFamily="34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6539583" y="702692"/>
            <a:ext cx="5111046" cy="58539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600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</a:t>
            </a:r>
            <a:r>
              <a:rPr lang="de-DE" sz="1600" b="1">
                <a:solidFill>
                  <a:srgbClr val="4A7B7C"/>
                </a:solidFill>
                <a:latin typeface="Consolas" panose="020B0609020204030204" pitchFamily="49" charset="0"/>
              </a:rPr>
              <a:t>ns/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td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CA" sz="1600" dirty="0">
                <a:solidFill>
                  <a:srgbClr val="14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urn:dev:ops:32473-WoTLamp-1234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1400FF"/>
                </a:solidFill>
                <a:latin typeface="Consolas" panose="020B0609020204030204" pitchFamily="49" charset="0"/>
              </a:rPr>
              <a:t>MyLEDThing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 panose="020B0609020204030204" pitchFamily="49" charset="0"/>
              </a:rPr>
              <a:t>"bearer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}],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600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600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976692" y="4327465"/>
            <a:ext cx="4823353" cy="1884855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848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Door = Thing</a:t>
              </a:r>
              <a:endParaRPr lang="en-US" sz="1799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6" y="5783948"/>
              <a:ext cx="2107123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Handle</a:t>
              </a:r>
              <a:r>
                <a:rPr lang="de-DE" sz="1799" dirty="0">
                  <a:solidFill>
                    <a:srgbClr val="4A7B7C"/>
                  </a:solidFill>
                </a:rPr>
                <a:t> </a:t>
              </a:r>
              <a:r>
                <a:rPr lang="de-DE" sz="1799" dirty="0"/>
                <a:t>= Affordance</a:t>
              </a:r>
              <a:endParaRPr lang="en-US" sz="1799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4489" y="6077096"/>
              <a:ext cx="816161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712" y="6075284"/>
              <a:ext cx="732827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00B050"/>
                  </a:solidFill>
                </a:rPr>
                <a:t>How?</a:t>
              </a:r>
              <a:endParaRPr lang="en-US" sz="1799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387" cy="369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799" dirty="0">
                  <a:solidFill>
                    <a:srgbClr val="FF0000"/>
                  </a:solidFill>
                </a:rPr>
                <a:t>Open</a:t>
              </a:r>
              <a:endParaRPr lang="en-US" sz="1799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1192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Pull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700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Turn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5557" y="1170169"/>
            <a:ext cx="5486400" cy="4624385"/>
          </a:xfrm>
        </p:spPr>
        <p:txBody>
          <a:bodyPr/>
          <a:lstStyle/>
          <a:p>
            <a:pPr marL="173038" lvl="1"/>
            <a:r>
              <a:rPr lang="en-US" dirty="0">
                <a:ea typeface="Intel Clear" panose="020B0604020203020204" pitchFamily="34" charset="0"/>
              </a:rPr>
              <a:t>WHAT the possible choices are</a:t>
            </a:r>
          </a:p>
          <a:p>
            <a:pPr marL="630238" lvl="2"/>
            <a:r>
              <a:rPr lang="en-US" dirty="0">
                <a:solidFill>
                  <a:srgbClr val="0070C0"/>
                </a:solidFill>
                <a:ea typeface="Intel Clear" panose="020B0604020203020204" pitchFamily="34" charset="0"/>
              </a:rPr>
              <a:t>Properties</a:t>
            </a:r>
          </a:p>
          <a:p>
            <a:pPr marL="630238" lvl="2"/>
            <a:r>
              <a:rPr lang="en-US" dirty="0">
                <a:solidFill>
                  <a:srgbClr val="0070C0"/>
                </a:solidFill>
                <a:ea typeface="Intel Clear" panose="020B0604020203020204" pitchFamily="34" charset="0"/>
              </a:rPr>
              <a:t>Events</a:t>
            </a:r>
          </a:p>
          <a:p>
            <a:pPr marL="630238" lvl="2"/>
            <a:r>
              <a:rPr lang="en-US" dirty="0">
                <a:solidFill>
                  <a:srgbClr val="0070C0"/>
                </a:solidFill>
                <a:ea typeface="Intel Clear" panose="020B0604020203020204" pitchFamily="34" charset="0"/>
              </a:rPr>
              <a:t>Actions</a:t>
            </a:r>
          </a:p>
          <a:p>
            <a:pPr marL="173038" lvl="1"/>
            <a:r>
              <a:rPr lang="en-US" dirty="0">
                <a:ea typeface="Intel Clear" panose="020B0604020203020204" pitchFamily="34" charset="0"/>
              </a:rPr>
              <a:t>HOW to interact with the Thing</a:t>
            </a:r>
          </a:p>
          <a:p>
            <a:pPr marL="630238" lvl="2"/>
            <a:r>
              <a:rPr lang="en-US" dirty="0">
                <a:solidFill>
                  <a:srgbClr val="0070C0"/>
                </a:solidFill>
                <a:ea typeface="Intel Clear" panose="020B0604020203020204" pitchFamily="34" charset="0"/>
              </a:rPr>
              <a:t>Protocol operations and options</a:t>
            </a:r>
          </a:p>
          <a:p>
            <a:pPr marL="630238" lvl="2"/>
            <a:r>
              <a:rPr lang="en-US" dirty="0">
                <a:solidFill>
                  <a:srgbClr val="0070C0"/>
                </a:solidFill>
                <a:ea typeface="Intel Clear" panose="020B0604020203020204" pitchFamily="34" charset="0"/>
              </a:rPr>
              <a:t>Data schemas and content types</a:t>
            </a:r>
          </a:p>
          <a:p>
            <a:pPr marL="630238" lvl="2"/>
            <a:r>
              <a:rPr lang="en-US" dirty="0">
                <a:solidFill>
                  <a:srgbClr val="0070C0"/>
                </a:solidFill>
                <a:ea typeface="Intel Clear" panose="020B0604020203020204" pitchFamily="34" charset="0"/>
              </a:rPr>
              <a:t>Security requirements</a:t>
            </a:r>
          </a:p>
          <a:p>
            <a:pPr marL="630238" lvl="2"/>
            <a:endParaRPr lang="en-US" dirty="0">
              <a:ea typeface="Intel Clear" panose="020B0604020203020204" pitchFamily="34" charset="0"/>
            </a:endParaRP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1C3F4AB3-530C-414C-9A1A-A7EEB393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0564719-00ED-40AD-AF49-5F6D6B9333CD}" type="slidenum">
              <a:rPr lang="en-US" smtClean="0"/>
              <a:t>3</a:t>
            </a:fld>
            <a:endParaRPr lang="en-US" dirty="0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2E745D76-1A5E-E249-B435-275B6D197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B4E32868-08CA-E24A-9E6C-56BBC0225D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AE8723F-57EA-4C47-97B9-92AFDEEF85DC}" type="datetime1">
              <a:rPr lang="en-CA" smtClean="0"/>
              <a:t>2021-06-08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11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6" y="838283"/>
            <a:ext cx="10317826" cy="57986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0BE21DA-6BEA-A245-A2A6-3DCF2C00B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7AFEB6-48F3-7C46-813E-536741E098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AE8723F-57EA-4C47-97B9-92AFDEEF85DC}" type="datetime1">
              <a:rPr lang="en-CA" smtClean="0"/>
              <a:t>2021-06-08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90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DE0A-FEE9-1945-835A-854C55288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City Use Cases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A3B60-E7C7-3844-B56F-D32EBDB7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B0FBB-70C6-984B-A3B4-AE8C495EF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5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4BFA18-3488-174E-A679-E036E04A09DC}"/>
              </a:ext>
            </a:extLst>
          </p:cNvPr>
          <p:cNvGrpSpPr/>
          <p:nvPr/>
        </p:nvGrpSpPr>
        <p:grpSpPr>
          <a:xfrm>
            <a:off x="835733" y="1103312"/>
            <a:ext cx="3704736" cy="2441071"/>
            <a:chOff x="974717" y="3822640"/>
            <a:chExt cx="3704736" cy="24410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38DD69-3473-6841-BCE9-C2FA86C7F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625" t="34003"/>
            <a:stretch/>
          </p:blipFill>
          <p:spPr>
            <a:xfrm>
              <a:off x="974717" y="3822640"/>
              <a:ext cx="3704736" cy="244107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01DC80-F6AF-7E43-8861-64035CC8AF42}"/>
                </a:ext>
              </a:extLst>
            </p:cNvPr>
            <p:cNvSpPr txBox="1"/>
            <p:nvPr/>
          </p:nvSpPr>
          <p:spPr>
            <a:xfrm>
              <a:off x="977184" y="3825585"/>
              <a:ext cx="2239909" cy="461665"/>
            </a:xfrm>
            <a:prstGeom prst="rect">
              <a:avLst/>
            </a:prstGeom>
            <a:noFill/>
            <a:effectLst>
              <a:outerShdw blurRad="94753" dist="251023" dir="5400000" sx="10000" sy="10000" algn="ctr" rotWithShape="0">
                <a:srgbClr val="000000">
                  <a:alpha val="43137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Visitor Guidance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A1BEB3-3F4F-4348-8743-26E66F6668D8}"/>
              </a:ext>
            </a:extLst>
          </p:cNvPr>
          <p:cNvGrpSpPr/>
          <p:nvPr/>
        </p:nvGrpSpPr>
        <p:grpSpPr>
          <a:xfrm>
            <a:off x="4720447" y="1103312"/>
            <a:ext cx="3890153" cy="2441071"/>
            <a:chOff x="6741723" y="640951"/>
            <a:chExt cx="3890153" cy="2441071"/>
          </a:xfrm>
        </p:grpSpPr>
        <p:pic>
          <p:nvPicPr>
            <p:cNvPr id="1026" name="Picture 2" descr="Solar energy">
              <a:extLst>
                <a:ext uri="{FF2B5EF4-FFF2-40B4-BE49-F238E27FC236}">
                  <a16:creationId xmlns:a16="http://schemas.microsoft.com/office/drawing/2014/main" id="{D09E6B09-1707-8D4E-B2F2-938F7DCF5E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723" y="640951"/>
              <a:ext cx="3890153" cy="2441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95197-1CC8-264D-9176-9CBFD4CDEE96}"/>
                </a:ext>
              </a:extLst>
            </p:cNvPr>
            <p:cNvSpPr txBox="1"/>
            <p:nvPr/>
          </p:nvSpPr>
          <p:spPr>
            <a:xfrm>
              <a:off x="6741723" y="661712"/>
              <a:ext cx="27830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Energy Management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E63307-7C64-9742-8792-17BCB4080874}"/>
              </a:ext>
            </a:extLst>
          </p:cNvPr>
          <p:cNvGrpSpPr/>
          <p:nvPr/>
        </p:nvGrpSpPr>
        <p:grpSpPr>
          <a:xfrm>
            <a:off x="4720447" y="3685265"/>
            <a:ext cx="3890153" cy="2441071"/>
            <a:chOff x="6670230" y="3482236"/>
            <a:chExt cx="3890153" cy="24410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AD0F26-D2AE-0148-B8AD-A3594B172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977" t="23048" r="5015" b="6383"/>
            <a:stretch/>
          </p:blipFill>
          <p:spPr>
            <a:xfrm>
              <a:off x="6670230" y="3482236"/>
              <a:ext cx="3890153" cy="244107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A33D37-16BE-BB4C-8EAA-737CAB7DC375}"/>
                </a:ext>
              </a:extLst>
            </p:cNvPr>
            <p:cNvSpPr txBox="1"/>
            <p:nvPr/>
          </p:nvSpPr>
          <p:spPr>
            <a:xfrm>
              <a:off x="6674226" y="3482236"/>
              <a:ext cx="1973682" cy="461665"/>
            </a:xfrm>
            <a:prstGeom prst="rect">
              <a:avLst/>
            </a:prstGeom>
            <a:noFill/>
            <a:effectLst>
              <a:outerShdw blurRad="50800" dist="50800" dir="5400000" sx="25315" sy="25315" algn="ctr" rotWithShape="0">
                <a:srgbClr val="000000">
                  <a:alpha val="43137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Retail Services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9AAB1A-89A4-324A-B04F-08EEF9CA6D24}"/>
              </a:ext>
            </a:extLst>
          </p:cNvPr>
          <p:cNvGrpSpPr/>
          <p:nvPr/>
        </p:nvGrpSpPr>
        <p:grpSpPr>
          <a:xfrm>
            <a:off x="835734" y="3674805"/>
            <a:ext cx="3704735" cy="2431929"/>
            <a:chOff x="5831284" y="-440889"/>
            <a:chExt cx="4484750" cy="300087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935D68C-195A-8748-B208-2F2545C0CF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1284" y="-427982"/>
              <a:ext cx="4484750" cy="2987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F78D09-4015-E444-BA90-8656554F0FD1}"/>
                </a:ext>
              </a:extLst>
            </p:cNvPr>
            <p:cNvSpPr txBox="1"/>
            <p:nvPr/>
          </p:nvSpPr>
          <p:spPr>
            <a:xfrm>
              <a:off x="5832700" y="-440889"/>
              <a:ext cx="1013419" cy="461665"/>
            </a:xfrm>
            <a:prstGeom prst="rect">
              <a:avLst/>
            </a:prstGeom>
            <a:noFill/>
            <a:effectLst>
              <a:outerShdw blurRad="50800" dist="50800" dir="5400000" sx="25315" sy="25315" algn="ctr" rotWithShape="0">
                <a:srgbClr val="000000">
                  <a:alpha val="43137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Health</a:t>
              </a:r>
            </a:p>
          </p:txBody>
        </p: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6D67F0E-4ED2-C049-8063-5FC5039205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90578" y="1103312"/>
            <a:ext cx="5486400" cy="452360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Others</a:t>
            </a:r>
            <a:endParaRPr lang="de-DE" dirty="0">
              <a:latin typeface="+mj-lt"/>
              <a:ea typeface="Intel Clear Pro" panose="020B0804020202060201" pitchFamily="34" charset="0"/>
              <a:cs typeface="Intel Clear Pro" panose="020B0804020202060201" pitchFamily="34" charset="0"/>
            </a:endParaRP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Law Enforcement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Parking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Accessibility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Traffic and Logistics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Public Transportation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Air Quality and Weather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Cultural Space </a:t>
            </a:r>
            <a:r>
              <a:rPr lang="en-US" dirty="0" err="1">
                <a:ea typeface="Intel Clear" panose="020B0604020203020204" pitchFamily="34" charset="0"/>
              </a:rPr>
              <a:t>Mgmt</a:t>
            </a:r>
            <a:endParaRPr lang="en-US" dirty="0">
              <a:ea typeface="Intel Clear" panose="020B0604020203020204" pitchFamily="34" charset="0"/>
            </a:endParaRP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Construction Services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Land Management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Emergency Services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Water Management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Hybrid </a:t>
            </a:r>
            <a:r>
              <a:rPr lang="en-US" dirty="0" err="1">
                <a:ea typeface="Intel Clear" panose="020B0604020203020204" pitchFamily="34" charset="0"/>
              </a:rPr>
              <a:t>Ruralization</a:t>
            </a:r>
            <a:endParaRPr lang="en-US" dirty="0">
              <a:ea typeface="Intel Clear" panose="020B0604020203020204" pitchFamily="34" charset="0"/>
            </a:endParaRPr>
          </a:p>
          <a:p>
            <a:pPr marL="228600" lvl="1"/>
            <a:endParaRPr lang="en-US" dirty="0">
              <a:ea typeface="Intel Clear" panose="020B0604020203020204" pitchFamily="34" charset="0"/>
            </a:endParaRPr>
          </a:p>
          <a:p>
            <a:pPr marL="228600" lvl="1"/>
            <a:endParaRPr lang="en-US" dirty="0">
              <a:solidFill>
                <a:schemeClr val="accent1"/>
              </a:solidFill>
              <a:ea typeface="Intel Clear" panose="020B0604020203020204" pitchFamily="34" charset="0"/>
            </a:endParaRP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A6EF4BBC-B242-3647-B1D0-FD11BE9E4A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AE8723F-57EA-4C47-97B9-92AFDEEF85DC}" type="datetime1">
              <a:rPr lang="en-CA" smtClean="0"/>
              <a:t>2021-06-08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462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Contacts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Michael McCool</a:t>
            </a:r>
          </a:p>
          <a:p>
            <a:pPr marL="0" indent="0">
              <a:buNone/>
            </a:pPr>
            <a:r>
              <a:rPr lang="de-DE" dirty="0"/>
              <a:t>Principal Engineer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Intel</a:t>
            </a:r>
          </a:p>
          <a:p>
            <a:pPr marL="0" indent="0">
              <a:buNone/>
            </a:pPr>
            <a:r>
              <a:rPr lang="de-DE" dirty="0"/>
              <a:t>Technology Pathfinding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michael.mccool@intel.com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Sebastian Kaebisch</a:t>
            </a:r>
          </a:p>
          <a:p>
            <a:pPr marL="0" indent="0">
              <a:buNone/>
            </a:pPr>
            <a:r>
              <a:rPr lang="en-US" dirty="0"/>
              <a:t>Senior Key Expert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Siemens</a:t>
            </a:r>
          </a:p>
          <a:p>
            <a:pPr marL="0" indent="0">
              <a:buNone/>
            </a:pPr>
            <a:r>
              <a:rPr lang="en-US" dirty="0"/>
              <a:t>Technology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3"/>
              </a:rPr>
              <a:t>sebastian.kaebisch@siemens.com</a:t>
            </a:r>
            <a:endParaRPr lang="en-US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3577033" y="910032"/>
            <a:ext cx="5384800" cy="4523607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99" dirty="0">
                <a:hlinkClick r:id="rId4"/>
              </a:rPr>
              <a:t>https://www.w3.org/WoT</a:t>
            </a:r>
            <a:endParaRPr lang="en-US" sz="2799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D2B7B11-6162-FA48-8890-12A98790C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0564719-00ED-40AD-AF49-5F6D6B9333CD}" type="slidenum">
              <a:rPr lang="en-US" smtClean="0"/>
              <a:t>6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7CC99C1-01C6-5D42-9776-E66EFDD84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EFB2E41-479F-B545-AE56-02DCD9F3EC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AE8723F-57EA-4C47-97B9-92AFDEEF85DC}" type="datetime1">
              <a:rPr lang="en-CA" smtClean="0"/>
              <a:t>2021-06-08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F2CFD-3ED6-0D45-A7F1-18D41BB1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3092A-A6D0-E844-92FA-8E170DFA1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4E110-5A53-E742-90AE-086F54D61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8723F-57EA-4C47-97B9-92AFDEEF85DC}" type="datetime1">
              <a:rPr lang="en-CA" smtClean="0"/>
              <a:t>2021-06-08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CCA0C-B4AE-E24D-9C23-DC99FCB2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5A6D4-FE40-7A4D-B6FA-EC0AF8DE5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69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DAD20-402F-CD44-8F66-1720D232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34237-A9B5-124A-A89F-9BE4E6916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Solar Installation Vietnam: By Intel Free Press - 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intelfreepress</a:t>
            </a:r>
            <a:r>
              <a:rPr lang="en-US" dirty="0"/>
              <a:t>/7169063498/sizes/o/in/</a:t>
            </a:r>
            <a:r>
              <a:rPr lang="en-US" dirty="0" err="1"/>
              <a:t>photostream</a:t>
            </a:r>
            <a:r>
              <a:rPr lang="en-US" dirty="0"/>
              <a:t>/, CC BY 2.0, https://</a:t>
            </a:r>
            <a:r>
              <a:rPr lang="en-US" dirty="0" err="1"/>
              <a:t>commons.wikimedia.org</a:t>
            </a:r>
            <a:r>
              <a:rPr lang="en-US" dirty="0"/>
              <a:t>/w/</a:t>
            </a:r>
            <a:r>
              <a:rPr lang="en-US" dirty="0" err="1"/>
              <a:t>index.php?curid</a:t>
            </a:r>
            <a:r>
              <a:rPr lang="en-US" dirty="0"/>
              <a:t>=28011974</a:t>
            </a:r>
          </a:p>
          <a:p>
            <a:r>
              <a:rPr lang="en-US" dirty="0"/>
              <a:t>Telemedicine Consult: By Intel Free Press - </a:t>
            </a:r>
            <a:r>
              <a:rPr lang="en-CA" u="sng" dirty="0">
                <a:hlinkClick r:id="rId2"/>
              </a:rPr>
              <a:t>https://www.flickr.com/photos/intelfreepress/6948764580/sizes/o/in/photostream/</a:t>
            </a:r>
            <a:r>
              <a:rPr lang="en-CA" u="sng" dirty="0"/>
              <a:t>, CC BY 2.0, </a:t>
            </a:r>
            <a:r>
              <a:rPr lang="en-US" dirty="0"/>
              <a:t> 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File:Telemedicine_Consult.jpg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7FA907-5759-594A-A94A-FA4C3B9A1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16BBF-BA3F-9847-9C18-B0D66AF33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B7A34F9-88D7-BC4F-B02F-847FC2461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2021-06-08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25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28E-7173-A149-86C5-A83752C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 and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39E2-B083-1C4A-91A1-2F3A4EDF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New/Updated Normative Documents in Draft Status:</a:t>
            </a:r>
          </a:p>
          <a:p>
            <a:r>
              <a:rPr lang="en-US" sz="2400" dirty="0"/>
              <a:t>Architecture 1.1: </a:t>
            </a:r>
            <a:r>
              <a:rPr lang="en-US" sz="2400" dirty="0">
                <a:hlinkClick r:id="rId2"/>
              </a:rPr>
              <a:t>https://github.com/w3c/wot-architecture</a:t>
            </a:r>
            <a:endParaRPr lang="en-US" sz="2400" dirty="0"/>
          </a:p>
          <a:p>
            <a:r>
              <a:rPr lang="en-US" sz="2400" dirty="0"/>
              <a:t>Thing Description 1.1: </a:t>
            </a:r>
            <a:r>
              <a:rPr lang="en-US" sz="2400" dirty="0">
                <a:hlinkClick r:id="rId3"/>
              </a:rPr>
              <a:t>https://github.com/w3c/wot-thing-description</a:t>
            </a:r>
            <a:endParaRPr lang="en-US" sz="2400" dirty="0"/>
          </a:p>
          <a:p>
            <a:r>
              <a:rPr lang="en-US" sz="2400" dirty="0"/>
              <a:t>Discovery: </a:t>
            </a:r>
            <a:r>
              <a:rPr lang="en-US" sz="2400" dirty="0">
                <a:hlinkClick r:id="rId4"/>
              </a:rPr>
              <a:t>https://github.com/w3c/wot-discovery</a:t>
            </a:r>
            <a:endParaRPr lang="en-US" sz="2400" dirty="0"/>
          </a:p>
          <a:p>
            <a:r>
              <a:rPr lang="en-US" sz="2400" dirty="0"/>
              <a:t>Profiles: </a:t>
            </a:r>
            <a:r>
              <a:rPr lang="en-US" sz="2400" dirty="0">
                <a:hlinkClick r:id="rId5"/>
              </a:rPr>
              <a:t>https://github.com/w3c/wot-profile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New/Updated Informative Documents in Draft Status:</a:t>
            </a:r>
          </a:p>
          <a:p>
            <a:r>
              <a:rPr lang="en-US" sz="2400" dirty="0"/>
              <a:t>Binding Templates: </a:t>
            </a:r>
            <a:r>
              <a:rPr lang="en-US" sz="2400" dirty="0">
                <a:hlinkClick r:id="rId6"/>
              </a:rPr>
              <a:t>https://github.com/w3c/wot-binding-templates</a:t>
            </a:r>
            <a:endParaRPr lang="en-US" sz="2400" dirty="0"/>
          </a:p>
          <a:p>
            <a:r>
              <a:rPr lang="en-US" sz="2400" dirty="0"/>
              <a:t>Scripting API: </a:t>
            </a:r>
            <a:r>
              <a:rPr lang="en-US" sz="2400" dirty="0">
                <a:hlinkClick r:id="rId7"/>
              </a:rPr>
              <a:t>https://github.com/w3c/wot-scripting-api</a:t>
            </a:r>
            <a:endParaRPr lang="en-US" sz="2400" dirty="0"/>
          </a:p>
          <a:p>
            <a:r>
              <a:rPr lang="en-US" sz="2400" dirty="0"/>
              <a:t>Use Cases and Requirements: </a:t>
            </a:r>
            <a:r>
              <a:rPr lang="en-US" sz="2400" dirty="0">
                <a:hlinkClick r:id="rId8"/>
              </a:rPr>
              <a:t>https://github.com/w3c/wot-usecases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Other Resources:</a:t>
            </a:r>
          </a:p>
          <a:p>
            <a:r>
              <a:rPr lang="en-US" sz="2400" dirty="0"/>
              <a:t>Web Site: </a:t>
            </a:r>
            <a:r>
              <a:rPr lang="en-US" sz="2400" dirty="0">
                <a:hlinkClick r:id="rId9"/>
              </a:rPr>
              <a:t>https://www.w3.org/WoT/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7EDA3-5E36-5B44-9A33-ECA0BB04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FDE16-877E-D048-AD91-7DC05B84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3CB51C-37F6-EE41-949E-EC92BA48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2021-06-08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78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2792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566</TotalTime>
  <Words>1268</Words>
  <Application>Microsoft Macintosh PowerPoint</Application>
  <PresentationFormat>Widescreen</PresentationFormat>
  <Paragraphs>239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Schoolbook</vt:lpstr>
      <vt:lpstr>Consolas</vt:lpstr>
      <vt:lpstr>Wingdings</vt:lpstr>
      <vt:lpstr>Office Theme</vt:lpstr>
      <vt:lpstr>Web of Things in the  Smart City</vt:lpstr>
      <vt:lpstr>W3C Web of Things (WoT)</vt:lpstr>
      <vt:lpstr>WoT Thing Descriptions</vt:lpstr>
      <vt:lpstr>Usage Patterns</vt:lpstr>
      <vt:lpstr>Smart City Use Cases</vt:lpstr>
      <vt:lpstr>Contacts</vt:lpstr>
      <vt:lpstr>Backup</vt:lpstr>
      <vt:lpstr>Image Credits</vt:lpstr>
      <vt:lpstr>Documents and Resources</vt:lpstr>
      <vt:lpstr>WoT Orchestration</vt:lpstr>
      <vt:lpstr>Current WoT WG Charter Work Items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PoC Projects</dc:title>
  <dc:creator>Mccool, Michael</dc:creator>
  <cp:keywords>CTPClassification=CTP_NT</cp:keywords>
  <cp:lastModifiedBy>Mccool, Michael</cp:lastModifiedBy>
  <cp:revision>48</cp:revision>
  <dcterms:created xsi:type="dcterms:W3CDTF">2020-06-08T01:23:04Z</dcterms:created>
  <dcterms:modified xsi:type="dcterms:W3CDTF">2021-06-09T00:50:20Z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258c2d75-0f12-43b9-9641-81f35fb292c0</vt:lpwstr>
  </property>
  <property fmtid="{D5CDD505-2E9C-101B-9397-08002B2CF9AE}" pid="3" name="CTP_TimeStamp">
    <vt:lpwstr>2020-06-08 02:21:01Z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